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gif"/><Relationship Id="rId2" Type="http://schemas.openxmlformats.org/officeDocument/2006/relationships/hyperlink" Target="https://github.com/rafagarciac/ParallelProgrammingPython/blob/master/Concurrent/ProcessPoolExecutorExample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rafagarciac/ParallelProgrammingPython/blob/master/Threading/ThreadingExample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rafagarciac/ParallelProgrammingPython/blob/master/Multiprocessing/MultiProcessingExample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rafagarciac/ParallelProgrammingPython/blob/master/Concurrent/ProcessPoolExecutorExample.p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/>
            </a:glow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191589"/>
            <a:ext cx="9022080" cy="1066799"/>
          </a:xfrm>
        </p:spPr>
        <p:txBody>
          <a:bodyPr/>
          <a:lstStyle/>
          <a:p>
            <a:r>
              <a:rPr lang="es-ES" u="sng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s-ES" u="sng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u="sng" dirty="0" err="1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es-ES" u="sng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454537" y="6263640"/>
            <a:ext cx="4357360" cy="424543"/>
          </a:xfrm>
        </p:spPr>
        <p:txBody>
          <a:bodyPr/>
          <a:lstStyle/>
          <a:p>
            <a:r>
              <a:rPr lang="es-ES" dirty="0" smtClean="0"/>
              <a:t>AUTHOR: Rafael García Cuéllar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804" y="4449263"/>
            <a:ext cx="4344391" cy="12284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6" y="6145326"/>
            <a:ext cx="2219048" cy="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0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47109" y="6174378"/>
            <a:ext cx="9840686" cy="661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 smtClean="0">
                <a:solidFill>
                  <a:srgbClr val="0070C0"/>
                </a:solidFill>
              </a:rPr>
              <a:t>Github</a:t>
            </a:r>
            <a:r>
              <a:rPr lang="es-ES" dirty="0" smtClean="0">
                <a:solidFill>
                  <a:srgbClr val="0070C0"/>
                </a:solidFill>
              </a:rPr>
              <a:t> </a:t>
            </a:r>
            <a:r>
              <a:rPr lang="es-ES" dirty="0" err="1" smtClean="0">
                <a:solidFill>
                  <a:srgbClr val="0070C0"/>
                </a:solidFill>
              </a:rPr>
              <a:t>Repository</a:t>
            </a:r>
            <a:r>
              <a:rPr lang="es-ES" dirty="0">
                <a:solidFill>
                  <a:srgbClr val="0070C0"/>
                </a:solidFill>
              </a:rPr>
              <a:t>: </a:t>
            </a:r>
            <a:r>
              <a:rPr lang="es-ES" dirty="0">
                <a:solidFill>
                  <a:srgbClr val="0070C0"/>
                </a:solidFill>
                <a:hlinkClick r:id="rId2"/>
              </a:rPr>
              <a:t>https://github.com/rafagarciac/ParallelProgrammingPython</a:t>
            </a:r>
            <a:endParaRPr lang="es-ES" dirty="0">
              <a:solidFill>
                <a:srgbClr val="0070C0"/>
              </a:solidFill>
            </a:endParaRPr>
          </a:p>
        </p:txBody>
      </p:sp>
      <p:pic>
        <p:nvPicPr>
          <p:cNvPr id="2052" name="Picture 4" descr="Resultado de imagen de githu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04" y="6220937"/>
            <a:ext cx="684296" cy="5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332411" y="191589"/>
            <a:ext cx="9440681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QUESTIONS, SUGGESTIONS &amp; SOURCES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1436098" y="1199333"/>
            <a:ext cx="971005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1" y="6329577"/>
            <a:ext cx="1614621" cy="394993"/>
          </a:xfrm>
          <a:prstGeom prst="rect">
            <a:avLst/>
          </a:prstGeom>
        </p:spPr>
      </p:pic>
      <p:pic>
        <p:nvPicPr>
          <p:cNvPr id="2056" name="Picture 8" descr="Resultado de imagen de questions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598" y="2044571"/>
            <a:ext cx="3189775" cy="318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n de suggestions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719" y="50520"/>
            <a:ext cx="1981436" cy="110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arack obama wtf 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41" y="1972584"/>
            <a:ext cx="4572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0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6388" y="2664623"/>
            <a:ext cx="9905998" cy="3749041"/>
          </a:xfrm>
        </p:spPr>
        <p:txBody>
          <a:bodyPr/>
          <a:lstStyle/>
          <a:p>
            <a:pPr>
              <a:spcAft>
                <a:spcPts val="1400"/>
              </a:spcAft>
              <a:buFont typeface="Wingdings" panose="05000000000000000000" pitchFamily="2" charset="2"/>
              <a:buChar char="ü"/>
            </a:pPr>
            <a:r>
              <a:rPr lang="es-ES" dirty="0" err="1" smtClean="0"/>
              <a:t>The</a:t>
            </a:r>
            <a:r>
              <a:rPr lang="es-ES" dirty="0" smtClean="0"/>
              <a:t> Python </a:t>
            </a:r>
            <a:r>
              <a:rPr lang="es-ES" b="1" dirty="0" err="1" smtClean="0">
                <a:solidFill>
                  <a:srgbClr val="0070C0"/>
                </a:solidFill>
              </a:rPr>
              <a:t>threading</a:t>
            </a:r>
            <a:r>
              <a:rPr lang="es-ES" dirty="0" smtClean="0"/>
              <a:t> module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/>
              <a:t>Python </a:t>
            </a:r>
            <a:r>
              <a:rPr lang="es-ES" b="1" dirty="0" err="1">
                <a:solidFill>
                  <a:srgbClr val="0070C0"/>
                </a:solidFill>
              </a:rPr>
              <a:t>multiprocessing</a:t>
            </a:r>
            <a:r>
              <a:rPr lang="es-ES" dirty="0"/>
              <a:t> </a:t>
            </a:r>
            <a:r>
              <a:rPr lang="es-ES" dirty="0" smtClean="0"/>
              <a:t>module</a:t>
            </a:r>
            <a:endParaRPr lang="es-ES" dirty="0"/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dirty="0"/>
              <a:t>The Python </a:t>
            </a:r>
            <a:r>
              <a:rPr lang="en-US" b="1" dirty="0" err="1">
                <a:solidFill>
                  <a:srgbClr val="0070C0"/>
                </a:solidFill>
              </a:rPr>
              <a:t>concurrent.futures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package (New in version 3.2</a:t>
            </a:r>
            <a:r>
              <a:rPr lang="en-US" dirty="0" smtClean="0"/>
              <a:t>)</a:t>
            </a:r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err="1"/>
              <a:t>The</a:t>
            </a:r>
            <a:r>
              <a:rPr lang="es-ES" dirty="0"/>
              <a:t> Python </a:t>
            </a:r>
            <a:r>
              <a:rPr lang="es-ES" b="1" dirty="0" err="1">
                <a:solidFill>
                  <a:srgbClr val="0070C0"/>
                </a:solidFill>
              </a:rPr>
              <a:t>subprocess</a:t>
            </a:r>
            <a:r>
              <a:rPr lang="es-ES" dirty="0"/>
              <a:t> </a:t>
            </a:r>
            <a:r>
              <a:rPr lang="es-ES" dirty="0" smtClean="0"/>
              <a:t>module</a:t>
            </a:r>
            <a:endParaRPr lang="es-ES" dirty="0"/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err="1"/>
              <a:t>The</a:t>
            </a:r>
            <a:r>
              <a:rPr lang="es-ES" dirty="0"/>
              <a:t> Python </a:t>
            </a:r>
            <a:r>
              <a:rPr lang="es-ES" b="1" dirty="0" err="1">
                <a:solidFill>
                  <a:srgbClr val="0070C0"/>
                </a:solidFill>
              </a:rPr>
              <a:t>sched</a:t>
            </a:r>
            <a:r>
              <a:rPr lang="es-ES" dirty="0"/>
              <a:t> </a:t>
            </a:r>
            <a:r>
              <a:rPr lang="es-ES" dirty="0" smtClean="0"/>
              <a:t>module</a:t>
            </a:r>
            <a:endParaRPr lang="es-ES" dirty="0"/>
          </a:p>
          <a:p>
            <a:pPr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 err="1"/>
              <a:t>The</a:t>
            </a:r>
            <a:r>
              <a:rPr lang="es-ES" dirty="0"/>
              <a:t> Python </a:t>
            </a:r>
            <a:r>
              <a:rPr lang="es-ES" b="1" dirty="0" err="1">
                <a:solidFill>
                  <a:srgbClr val="0070C0"/>
                </a:solidFill>
              </a:rPr>
              <a:t>queue</a:t>
            </a:r>
            <a:r>
              <a:rPr lang="es-ES" dirty="0"/>
              <a:t> </a:t>
            </a:r>
            <a:r>
              <a:rPr lang="es-ES" dirty="0" smtClean="0"/>
              <a:t>module</a:t>
            </a:r>
            <a:endParaRPr lang="es-E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332411" y="191589"/>
            <a:ext cx="9440681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Discovering Python’s parallel programming tools &amp; Python GIL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8279623" y="2906550"/>
            <a:ext cx="3639413" cy="3539893"/>
            <a:chOff x="8157703" y="2000496"/>
            <a:chExt cx="3639413" cy="3539893"/>
          </a:xfrm>
        </p:grpSpPr>
        <p:sp>
          <p:nvSpPr>
            <p:cNvPr id="8" name="CuadroTexto 7"/>
            <p:cNvSpPr txBox="1"/>
            <p:nvPr/>
          </p:nvSpPr>
          <p:spPr>
            <a:xfrm>
              <a:off x="8157703" y="2000496"/>
              <a:ext cx="26153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i="1" dirty="0" err="1" smtClean="0">
                  <a:solidFill>
                    <a:srgbClr val="C678DD"/>
                  </a:solidFill>
                  <a:latin typeface="Consolas" panose="020B0609020204030204" pitchFamily="49" charset="0"/>
                </a:rPr>
                <a:t>import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  <a:r>
                <a:rPr lang="es-ES" dirty="0" err="1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threading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</a:p>
            <a:p>
              <a:endParaRPr lang="es-ES" i="1" dirty="0" smtClean="0">
                <a:solidFill>
                  <a:srgbClr val="C678DD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8157703" y="2534466"/>
              <a:ext cx="31024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i="1" dirty="0" err="1" smtClean="0">
                  <a:solidFill>
                    <a:srgbClr val="C678DD"/>
                  </a:solidFill>
                  <a:latin typeface="Consolas" panose="020B0609020204030204" pitchFamily="49" charset="0"/>
                </a:rPr>
                <a:t>import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  <a:r>
                <a:rPr lang="es-ES" dirty="0" err="1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multiprocessing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</a:p>
            <a:p>
              <a:endParaRPr lang="es-ES" i="1" dirty="0" smtClean="0">
                <a:solidFill>
                  <a:srgbClr val="C678DD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8157703" y="3124364"/>
              <a:ext cx="36249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i="1" dirty="0" err="1" smtClean="0">
                  <a:solidFill>
                    <a:srgbClr val="C678DD"/>
                  </a:solidFill>
                  <a:latin typeface="Consolas" panose="020B0609020204030204" pitchFamily="49" charset="0"/>
                </a:rPr>
                <a:t>import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  <a:r>
                <a:rPr lang="es-ES" dirty="0" err="1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concurrent.futures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</a:p>
            <a:p>
              <a:endParaRPr lang="es-ES" i="1" dirty="0" smtClean="0">
                <a:solidFill>
                  <a:srgbClr val="C678DD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8172122" y="3714262"/>
              <a:ext cx="36249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i="1" dirty="0" err="1" smtClean="0">
                  <a:solidFill>
                    <a:srgbClr val="C678DD"/>
                  </a:solidFill>
                  <a:latin typeface="Consolas" panose="020B0609020204030204" pitchFamily="49" charset="0"/>
                </a:rPr>
                <a:t>import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  <a:r>
                <a:rPr lang="es-ES" dirty="0" err="1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subprocess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</a:p>
            <a:p>
              <a:endParaRPr lang="es-ES" i="1" dirty="0" smtClean="0">
                <a:solidFill>
                  <a:srgbClr val="C678DD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8157703" y="4315987"/>
              <a:ext cx="36249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i="1" dirty="0" err="1" smtClean="0">
                  <a:solidFill>
                    <a:srgbClr val="C678DD"/>
                  </a:solidFill>
                  <a:latin typeface="Consolas" panose="020B0609020204030204" pitchFamily="49" charset="0"/>
                </a:rPr>
                <a:t>import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  <a:r>
                <a:rPr lang="es-ES" dirty="0" err="1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subprocess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</a:p>
            <a:p>
              <a:endParaRPr lang="es-ES" i="1" dirty="0" smtClean="0">
                <a:solidFill>
                  <a:srgbClr val="C678DD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8172122" y="4894058"/>
              <a:ext cx="36249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i="1" dirty="0" err="1" smtClean="0">
                  <a:solidFill>
                    <a:srgbClr val="C678DD"/>
                  </a:solidFill>
                  <a:latin typeface="Consolas" panose="020B0609020204030204" pitchFamily="49" charset="0"/>
                </a:rPr>
                <a:t>import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  <a:r>
                <a:rPr lang="es-ES" dirty="0" err="1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queue</a:t>
              </a:r>
              <a:r>
                <a:rPr lang="es-ES" dirty="0" smtClean="0">
                  <a:solidFill>
                    <a:srgbClr val="BBBBBB"/>
                  </a:solidFill>
                  <a:latin typeface="Consolas" panose="020B0609020204030204" pitchFamily="49" charset="0"/>
                </a:rPr>
                <a:t> </a:t>
              </a:r>
            </a:p>
            <a:p>
              <a:endParaRPr lang="es-ES" i="1" dirty="0" smtClean="0">
                <a:solidFill>
                  <a:srgbClr val="C678DD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16" name="Conector recto 15"/>
          <p:cNvCxnSpPr/>
          <p:nvPr/>
        </p:nvCxnSpPr>
        <p:spPr>
          <a:xfrm>
            <a:off x="1445623" y="1341120"/>
            <a:ext cx="971005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ítulo 1"/>
          <p:cNvSpPr txBox="1">
            <a:spLocks/>
          </p:cNvSpPr>
          <p:nvPr/>
        </p:nvSpPr>
        <p:spPr>
          <a:xfrm>
            <a:off x="496388" y="1570381"/>
            <a:ext cx="3052355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8279623" y="1570380"/>
            <a:ext cx="3052355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imports</a:t>
            </a:r>
            <a:endParaRPr lang="en-US" sz="24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onector recto 19"/>
          <p:cNvCxnSpPr/>
          <p:nvPr/>
        </p:nvCxnSpPr>
        <p:spPr>
          <a:xfrm>
            <a:off x="588916" y="2346960"/>
            <a:ext cx="1713413" cy="43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8378707" y="2356624"/>
            <a:ext cx="1713413" cy="43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3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332411" y="191589"/>
            <a:ext cx="9440681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Discovering Python’s parallel programming tools &amp; Python GIL</a:t>
            </a:r>
          </a:p>
        </p:txBody>
      </p:sp>
      <p:cxnSp>
        <p:nvCxnSpPr>
          <p:cNvPr id="16" name="Conector recto 15"/>
          <p:cNvCxnSpPr/>
          <p:nvPr/>
        </p:nvCxnSpPr>
        <p:spPr>
          <a:xfrm>
            <a:off x="1445623" y="1341120"/>
            <a:ext cx="971005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/>
          <p:cNvSpPr txBox="1">
            <a:spLocks/>
          </p:cNvSpPr>
          <p:nvPr/>
        </p:nvSpPr>
        <p:spPr>
          <a:xfrm>
            <a:off x="1332411" y="1603775"/>
            <a:ext cx="5721532" cy="857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u="sng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Global interpreter lock (GIL)</a:t>
            </a:r>
            <a:endParaRPr lang="en-US" sz="2400" u="sng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445623" y="2898392"/>
            <a:ext cx="88740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dirty="0" smtClean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Parallel </a:t>
            </a:r>
            <a:r>
              <a:rPr lang="en-US" sz="2400" cap="small" dirty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execution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is </a:t>
            </a:r>
            <a:r>
              <a:rPr lang="en-US" sz="2400" cap="small" dirty="0" smtClean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forbidden</a:t>
            </a:r>
            <a:endParaRPr lang="en-US" sz="2400" cap="small" dirty="0">
              <a:solidFill>
                <a:srgbClr val="0070C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There 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 a "</a:t>
            </a:r>
            <a:r>
              <a:rPr lang="en-US" sz="2400" cap="small" dirty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global interpreter lock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" </a:t>
            </a: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endParaRPr lang="en-U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The 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GIL ensures that only </a:t>
            </a:r>
            <a:r>
              <a:rPr lang="en-US" sz="2400" cap="small" dirty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one thread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endParaRPr lang="en-US" sz="2400" cap="small" dirty="0" smtClean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	runs 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 the interpreter </a:t>
            </a:r>
            <a:r>
              <a:rPr lang="en-US" sz="2400" cap="small" dirty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at once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dirty="0" smtClean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Simplifies</a:t>
            </a: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many </a:t>
            </a:r>
            <a:r>
              <a:rPr lang="en-US" sz="2400" cap="small" dirty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low-level details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endParaRPr lang="en-US" sz="2400" cap="small" dirty="0" smtClean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memory management</a:t>
            </a: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C </a:t>
            </a:r>
            <a:r>
              <a:rPr lang="en-U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extensions, etc</a:t>
            </a:r>
            <a:r>
              <a:rPr lang="en-U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.)</a:t>
            </a:r>
            <a:endParaRPr lang="es-E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1026" name="Picture 2" descr="Resultado de imagen de python g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873" y="2032671"/>
            <a:ext cx="4241075" cy="27073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445623" y="5724323"/>
            <a:ext cx="8874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cap="small" dirty="0" err="1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Discussion</a:t>
            </a:r>
            <a:r>
              <a:rPr lang="es-E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      </a:t>
            </a:r>
            <a:r>
              <a:rPr lang="es-ES" sz="2400" cap="small" dirty="0" err="1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s-E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Python</a:t>
            </a:r>
            <a:endParaRPr lang="es-E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963" y="5720686"/>
            <a:ext cx="519506" cy="519506"/>
          </a:xfrm>
          <a:prstGeom prst="rect">
            <a:avLst/>
          </a:prstGeom>
        </p:spPr>
      </p:pic>
      <p:pic>
        <p:nvPicPr>
          <p:cNvPr id="1030" name="Picture 6" descr="Resultado de imagen de windows 10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485" y="5243116"/>
            <a:ext cx="520985" cy="5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485" y="5995372"/>
            <a:ext cx="752856" cy="47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/>
          <p:cNvSpPr txBox="1"/>
          <p:nvPr/>
        </p:nvSpPr>
        <p:spPr>
          <a:xfrm>
            <a:off x="9089856" y="5259021"/>
            <a:ext cx="232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cap="small" dirty="0" smtClean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More</a:t>
            </a:r>
            <a:r>
              <a:rPr lang="es-E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s-ES" sz="2400" cap="small" dirty="0" err="1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efficient</a:t>
            </a:r>
            <a:endParaRPr lang="es-E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9155991" y="6003964"/>
            <a:ext cx="232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cap="small" dirty="0" smtClean="0">
                <a:solidFill>
                  <a:srgbClr val="0070C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LESS</a:t>
            </a:r>
            <a:r>
              <a:rPr lang="es-E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s-ES" sz="2400" cap="small" dirty="0" err="1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efficient</a:t>
            </a:r>
            <a:endParaRPr lang="es-E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5102012" y="5720686"/>
            <a:ext cx="2886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global </a:t>
            </a:r>
            <a:r>
              <a:rPr lang="es-ES" sz="24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interpreter</a:t>
            </a:r>
            <a:r>
              <a:rPr lang="es-ES" sz="24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s-ES" sz="2400" cap="small" dirty="0" err="1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lock</a:t>
            </a:r>
            <a:r>
              <a:rPr lang="es-E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??</a:t>
            </a:r>
            <a:endParaRPr lang="es-E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574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332411" y="191589"/>
            <a:ext cx="9440681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python threading module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1436098" y="1199333"/>
            <a:ext cx="971005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esultado de imagen de thread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411" y="1451744"/>
            <a:ext cx="1085850" cy="81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3229732" y="1674272"/>
            <a:ext cx="450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thread</a:t>
            </a:r>
            <a:r>
              <a:rPr lang="es-ES" dirty="0" smtClean="0"/>
              <a:t> – </a:t>
            </a:r>
            <a:r>
              <a:rPr lang="es-ES" dirty="0" err="1" smtClean="0"/>
              <a:t>Sequential</a:t>
            </a:r>
            <a:r>
              <a:rPr lang="es-ES" dirty="0" smtClean="0"/>
              <a:t> </a:t>
            </a:r>
            <a:r>
              <a:rPr lang="es-ES" dirty="0" err="1" smtClean="0"/>
              <a:t>Execution</a:t>
            </a:r>
            <a:endParaRPr lang="es-ES" dirty="0"/>
          </a:p>
        </p:txBody>
      </p:sp>
      <p:pic>
        <p:nvPicPr>
          <p:cNvPr id="1032" name="Picture 8" descr="Multi Threaded&#10;GIL - CONCURRENCY &amp; PARALLELISM IN PYTHON 4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2" t="20682" r="20591" b="19193"/>
          <a:stretch/>
        </p:blipFill>
        <p:spPr bwMode="auto">
          <a:xfrm>
            <a:off x="1436098" y="2459488"/>
            <a:ext cx="1419069" cy="108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3229732" y="2630578"/>
            <a:ext cx="499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Multi-threading</a:t>
            </a:r>
            <a:r>
              <a:rPr lang="es-ES" dirty="0" smtClean="0"/>
              <a:t> – </a:t>
            </a:r>
            <a:r>
              <a:rPr lang="es-ES" dirty="0" err="1" smtClean="0"/>
              <a:t>Parallel</a:t>
            </a:r>
            <a:r>
              <a:rPr lang="es-ES" dirty="0" smtClean="0"/>
              <a:t> and </a:t>
            </a:r>
            <a:r>
              <a:rPr lang="es-ES" dirty="0" err="1" smtClean="0"/>
              <a:t>Concurrency</a:t>
            </a:r>
            <a:r>
              <a:rPr lang="es-ES" dirty="0" smtClean="0"/>
              <a:t> </a:t>
            </a:r>
            <a:r>
              <a:rPr lang="es-ES" dirty="0" err="1" smtClean="0"/>
              <a:t>Execution</a:t>
            </a:r>
            <a:endParaRPr lang="es-ES" dirty="0"/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3563478" y="3863883"/>
            <a:ext cx="4516833" cy="1745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438130" y="4217436"/>
            <a:ext cx="8743487" cy="1980273"/>
            <a:chOff x="438130" y="4217436"/>
            <a:chExt cx="8743487" cy="1980273"/>
          </a:xfrm>
        </p:grpSpPr>
        <p:sp>
          <p:nvSpPr>
            <p:cNvPr id="8" name="CuadroTexto 7"/>
            <p:cNvSpPr txBox="1"/>
            <p:nvPr/>
          </p:nvSpPr>
          <p:spPr>
            <a:xfrm>
              <a:off x="438130" y="4217436"/>
              <a:ext cx="483407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Blip>
                  <a:blip r:embed="rId4"/>
                </a:buBlip>
              </a:pPr>
              <a:r>
                <a:rPr lang="es-ES" sz="2400" dirty="0" err="1" smtClean="0"/>
                <a:t>Thread</a:t>
              </a:r>
              <a:r>
                <a:rPr lang="es-ES" sz="2400" dirty="0" smtClean="0"/>
                <a:t>-Local Data</a:t>
              </a:r>
            </a:p>
            <a:p>
              <a:pPr marL="342900" indent="-342900">
                <a:buBlip>
                  <a:blip r:embed="rId4"/>
                </a:buBlip>
              </a:pPr>
              <a:r>
                <a:rPr lang="es-ES" sz="2400" dirty="0" err="1" smtClean="0"/>
                <a:t>Thread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Objects</a:t>
              </a:r>
              <a:endParaRPr lang="es-ES" sz="2400" dirty="0" smtClean="0"/>
            </a:p>
            <a:p>
              <a:pPr marL="342900" indent="-342900">
                <a:buBlip>
                  <a:blip r:embed="rId4"/>
                </a:buBlip>
              </a:pPr>
              <a:r>
                <a:rPr lang="es-ES" sz="2400" dirty="0" err="1" smtClean="0"/>
                <a:t>Lock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Objects</a:t>
              </a:r>
              <a:endParaRPr lang="es-ES" sz="2400" dirty="0" smtClean="0"/>
            </a:p>
            <a:p>
              <a:pPr marL="342900" indent="-342900">
                <a:buBlip>
                  <a:blip r:embed="rId4"/>
                </a:buBlip>
              </a:pPr>
              <a:r>
                <a:rPr lang="es-ES" sz="2400" dirty="0" err="1" smtClean="0"/>
                <a:t>Rlock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Objects</a:t>
              </a:r>
              <a:endParaRPr lang="es-ES" sz="2400" dirty="0" smtClean="0"/>
            </a:p>
            <a:p>
              <a:pPr marL="342900" indent="-342900">
                <a:buBlip>
                  <a:blip r:embed="rId4"/>
                </a:buBlip>
              </a:pPr>
              <a:r>
                <a:rPr lang="es-ES" sz="2400" dirty="0" err="1" smtClean="0"/>
                <a:t>Condition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Objects</a:t>
              </a:r>
              <a:endParaRPr lang="es-ES" sz="2400" dirty="0" smtClean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277073" y="4258717"/>
              <a:ext cx="490454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Blip>
                  <a:blip r:embed="rId4"/>
                </a:buBlip>
              </a:pPr>
              <a:r>
                <a:rPr lang="es-ES" sz="2400" dirty="0" err="1"/>
                <a:t>Semaphore</a:t>
              </a:r>
              <a:r>
                <a:rPr lang="es-ES" sz="2400" dirty="0"/>
                <a:t> </a:t>
              </a:r>
              <a:r>
                <a:rPr lang="es-ES" sz="2400" dirty="0" err="1"/>
                <a:t>Objects</a:t>
              </a:r>
              <a:endParaRPr lang="es-ES" sz="2400" dirty="0"/>
            </a:p>
            <a:p>
              <a:pPr marL="342900" indent="-342900">
                <a:buBlip>
                  <a:blip r:embed="rId4"/>
                </a:buBlip>
              </a:pPr>
              <a:r>
                <a:rPr lang="es-ES" sz="2400" dirty="0" err="1"/>
                <a:t>Event</a:t>
              </a:r>
              <a:r>
                <a:rPr lang="es-ES" sz="2400" dirty="0"/>
                <a:t> </a:t>
              </a:r>
              <a:r>
                <a:rPr lang="es-ES" sz="2400" dirty="0" err="1"/>
                <a:t>Objects</a:t>
              </a:r>
              <a:endParaRPr lang="es-ES" sz="2400" dirty="0"/>
            </a:p>
            <a:p>
              <a:pPr marL="342900" indent="-342900">
                <a:buBlip>
                  <a:blip r:embed="rId4"/>
                </a:buBlip>
              </a:pPr>
              <a:r>
                <a:rPr lang="es-ES" sz="2400" dirty="0" err="1"/>
                <a:t>Timer</a:t>
              </a:r>
              <a:r>
                <a:rPr lang="es-ES" sz="2400" dirty="0"/>
                <a:t> </a:t>
              </a:r>
              <a:r>
                <a:rPr lang="es-ES" sz="2400" dirty="0" err="1"/>
                <a:t>Objetcs</a:t>
              </a:r>
              <a:endParaRPr lang="es-ES" sz="2400" dirty="0"/>
            </a:p>
            <a:p>
              <a:pPr marL="342900" indent="-342900">
                <a:buBlip>
                  <a:blip r:embed="rId4"/>
                </a:buBlip>
              </a:pPr>
              <a:r>
                <a:rPr lang="es-ES" sz="2400" dirty="0" err="1"/>
                <a:t>Barrier</a:t>
              </a:r>
              <a:r>
                <a:rPr lang="es-ES" sz="2400" dirty="0"/>
                <a:t> </a:t>
              </a:r>
              <a:r>
                <a:rPr lang="es-ES" sz="2400" dirty="0" err="1"/>
                <a:t>Objects</a:t>
              </a:r>
              <a:endParaRPr lang="es-ES" sz="2400" dirty="0"/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es-ES" sz="2400" dirty="0"/>
            </a:p>
          </p:txBody>
        </p:sp>
      </p:grpSp>
      <p:sp>
        <p:nvSpPr>
          <p:cNvPr id="13" name="Cerrar llave 12"/>
          <p:cNvSpPr/>
          <p:nvPr/>
        </p:nvSpPr>
        <p:spPr>
          <a:xfrm>
            <a:off x="8229600" y="4258717"/>
            <a:ext cx="546740" cy="1958542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9292131" y="5874543"/>
            <a:ext cx="2615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 smtClean="0">
                <a:solidFill>
                  <a:srgbClr val="C678DD"/>
                </a:solidFill>
                <a:latin typeface="Consolas" panose="020B0609020204030204" pitchFamily="49" charset="0"/>
              </a:rPr>
              <a:t>import</a:t>
            </a:r>
            <a:r>
              <a:rPr lang="es-E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threading</a:t>
            </a:r>
            <a:r>
              <a:rPr lang="es-E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</a:p>
          <a:p>
            <a:endParaRPr lang="es-ES" i="1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9387840" y="4712687"/>
            <a:ext cx="2519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u="sng" dirty="0" err="1" smtClean="0"/>
              <a:t>Thread</a:t>
            </a:r>
            <a:r>
              <a:rPr lang="es-ES" sz="2000" u="sng" dirty="0" err="1"/>
              <a:t>-</a:t>
            </a:r>
            <a:r>
              <a:rPr lang="es-ES" sz="2000" u="sng" dirty="0" err="1" smtClean="0"/>
              <a:t>based</a:t>
            </a:r>
            <a:r>
              <a:rPr lang="es-ES" sz="2000" u="sng" dirty="0" smtClean="0"/>
              <a:t> </a:t>
            </a:r>
            <a:r>
              <a:rPr lang="es-ES" sz="2000" u="sng" dirty="0" err="1"/>
              <a:t>P</a:t>
            </a:r>
            <a:r>
              <a:rPr lang="es-ES" sz="2000" u="sng" dirty="0" err="1" smtClean="0"/>
              <a:t>arallelism</a:t>
            </a:r>
            <a:endParaRPr lang="es-ES" sz="2000" u="sng" dirty="0"/>
          </a:p>
        </p:txBody>
      </p:sp>
    </p:spTree>
    <p:extLst>
      <p:ext uri="{BB962C8B-B14F-4D97-AF65-F5344CB8AC3E}">
        <p14:creationId xmlns:p14="http://schemas.microsoft.com/office/powerpoint/2010/main" val="3269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332411" y="191589"/>
            <a:ext cx="9440681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python threading module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1436098" y="1199333"/>
            <a:ext cx="97100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n de example 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2207078"/>
            <a:ext cx="9525000" cy="3333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snake warning sign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4" y="4906376"/>
            <a:ext cx="1768873" cy="15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Resultado de imagen de snake warning sign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718" y="4906376"/>
            <a:ext cx="1768873" cy="15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hlinkClick r:id="rId2"/>
          </p:cNvPr>
          <p:cNvSpPr txBox="1"/>
          <p:nvPr/>
        </p:nvSpPr>
        <p:spPr>
          <a:xfrm>
            <a:off x="3985191" y="5697947"/>
            <a:ext cx="413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Multi-Threading</a:t>
            </a:r>
            <a:r>
              <a:rPr lang="es-ES" sz="2400" u="sng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ES" sz="2400" u="sng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Example</a:t>
            </a:r>
            <a:endParaRPr lang="es-ES" sz="2400" u="sng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332411" y="191589"/>
            <a:ext cx="9440681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python MULTIPROCESSING module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1436098" y="1199333"/>
            <a:ext cx="971005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3563478" y="3863883"/>
            <a:ext cx="4516833" cy="1745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438130" y="4217436"/>
            <a:ext cx="9271807" cy="2346395"/>
            <a:chOff x="438130" y="4217436"/>
            <a:chExt cx="9271807" cy="2346395"/>
          </a:xfrm>
        </p:grpSpPr>
        <p:sp>
          <p:nvSpPr>
            <p:cNvPr id="8" name="CuadroTexto 7"/>
            <p:cNvSpPr txBox="1"/>
            <p:nvPr/>
          </p:nvSpPr>
          <p:spPr>
            <a:xfrm>
              <a:off x="438130" y="4217436"/>
              <a:ext cx="483407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Process</a:t>
              </a:r>
              <a:r>
                <a:rPr lang="es-ES" sz="2400" dirty="0" smtClean="0"/>
                <a:t> and </a:t>
              </a:r>
              <a:r>
                <a:rPr lang="es-ES" sz="2400" dirty="0" err="1" smtClean="0"/>
                <a:t>exceptions</a:t>
              </a:r>
              <a:endParaRPr lang="es-ES" sz="2400" dirty="0" smtClean="0"/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smtClean="0"/>
                <a:t>Pipes and </a:t>
              </a:r>
              <a:r>
                <a:rPr lang="es-ES" sz="2400" dirty="0" err="1" smtClean="0"/>
                <a:t>Queues</a:t>
              </a:r>
              <a:endParaRPr lang="es-ES" sz="2400" dirty="0" smtClean="0"/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Synchronization</a:t>
              </a:r>
              <a:r>
                <a:rPr lang="es-ES" sz="2400" dirty="0" smtClean="0"/>
                <a:t> </a:t>
              </a:r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Shared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Types</a:t>
              </a:r>
              <a:endParaRPr lang="es-ES" sz="2400" dirty="0" smtClean="0"/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smtClean="0"/>
                <a:t>Managers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805393" y="4255507"/>
              <a:ext cx="4904544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Process</a:t>
              </a:r>
              <a:r>
                <a:rPr lang="es-ES" sz="2400" dirty="0" smtClean="0"/>
                <a:t> Pools</a:t>
              </a:r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Listener</a:t>
              </a:r>
              <a:r>
                <a:rPr lang="es-ES" sz="2400" dirty="0" smtClean="0"/>
                <a:t> and </a:t>
              </a:r>
              <a:r>
                <a:rPr lang="es-ES" sz="2400" dirty="0" err="1" smtClean="0"/>
                <a:t>Clients</a:t>
              </a:r>
              <a:endParaRPr lang="es-ES" sz="2400" dirty="0" smtClean="0"/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smtClean="0"/>
                <a:t>Proxy </a:t>
              </a:r>
              <a:r>
                <a:rPr lang="es-ES" sz="2400" dirty="0" err="1" smtClean="0"/>
                <a:t>Objects</a:t>
              </a:r>
              <a:endParaRPr lang="es-ES" sz="2400" dirty="0" smtClean="0"/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Authentication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keys</a:t>
              </a:r>
              <a:endParaRPr lang="es-ES" sz="2400" dirty="0" smtClean="0"/>
            </a:p>
            <a:p>
              <a:pPr lvl="1"/>
              <a:r>
                <a:rPr lang="es-ES" sz="2400" dirty="0"/>
                <a:t>	</a:t>
              </a:r>
              <a:r>
                <a:rPr lang="es-ES" sz="2400" dirty="0" smtClean="0"/>
                <a:t>	…</a:t>
              </a:r>
              <a:endParaRPr lang="es-ES" sz="2400" dirty="0"/>
            </a:p>
            <a:p>
              <a:pPr marL="342900" indent="-342900">
                <a:buBlip>
                  <a:blip r:embed="rId2"/>
                </a:buBlip>
              </a:pPr>
              <a:endParaRPr lang="es-ES" sz="2400" dirty="0"/>
            </a:p>
          </p:txBody>
        </p:sp>
      </p:grpSp>
      <p:sp>
        <p:nvSpPr>
          <p:cNvPr id="13" name="Cerrar llave 12"/>
          <p:cNvSpPr/>
          <p:nvPr/>
        </p:nvSpPr>
        <p:spPr>
          <a:xfrm>
            <a:off x="8229600" y="4258717"/>
            <a:ext cx="546740" cy="1958542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9111146" y="5874543"/>
            <a:ext cx="295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 smtClean="0">
                <a:solidFill>
                  <a:srgbClr val="C678DD"/>
                </a:solidFill>
                <a:latin typeface="Consolas" panose="020B0609020204030204" pitchFamily="49" charset="0"/>
              </a:rPr>
              <a:t>import</a:t>
            </a:r>
            <a:r>
              <a:rPr lang="es-E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multiprocessing</a:t>
            </a:r>
            <a:r>
              <a:rPr lang="es-E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</a:p>
          <a:p>
            <a:endParaRPr lang="es-ES" i="1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9387840" y="4712687"/>
            <a:ext cx="2519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u="sng" dirty="0" err="1" smtClean="0"/>
              <a:t>Process-based</a:t>
            </a:r>
            <a:r>
              <a:rPr lang="es-ES" sz="2000" u="sng" dirty="0" smtClean="0"/>
              <a:t> </a:t>
            </a:r>
            <a:r>
              <a:rPr lang="es-ES" sz="2000" u="sng" dirty="0" err="1"/>
              <a:t>P</a:t>
            </a:r>
            <a:r>
              <a:rPr lang="es-ES" sz="2000" u="sng" dirty="0" err="1" smtClean="0"/>
              <a:t>arallelism</a:t>
            </a:r>
            <a:endParaRPr lang="es-ES" sz="2000" u="sng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5" t="20945" r="29655" b="10267"/>
          <a:stretch/>
        </p:blipFill>
        <p:spPr>
          <a:xfrm>
            <a:off x="1121138" y="1447038"/>
            <a:ext cx="2275840" cy="22148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31" y="1199333"/>
            <a:ext cx="3838106" cy="2502773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8830991" y="3261919"/>
            <a:ext cx="282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Serial </a:t>
            </a:r>
            <a:r>
              <a:rPr lang="es-ES" sz="2400" cap="small" dirty="0" err="1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processing</a:t>
            </a:r>
            <a:endParaRPr lang="es-E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470078" y="3203369"/>
            <a:ext cx="282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cap="small" dirty="0" err="1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multi</a:t>
            </a:r>
            <a:r>
              <a:rPr lang="es-E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s-ES" sz="2400" cap="small" dirty="0" err="1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processing</a:t>
            </a:r>
            <a:r>
              <a:rPr lang="es-ES" sz="2400" cap="small" dirty="0" smtClean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!!</a:t>
            </a:r>
            <a:endParaRPr lang="es-ES" sz="24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525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332411" y="191589"/>
            <a:ext cx="9440681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python 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MULTIPROCESSING 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1436098" y="1199333"/>
            <a:ext cx="97100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n de example 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" y="2207078"/>
            <a:ext cx="9525000" cy="3333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hlinkClick r:id="rId2"/>
          </p:cNvPr>
          <p:cNvSpPr txBox="1"/>
          <p:nvPr/>
        </p:nvSpPr>
        <p:spPr>
          <a:xfrm>
            <a:off x="3562950" y="1745413"/>
            <a:ext cx="433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Multi-Processing</a:t>
            </a:r>
            <a:r>
              <a:rPr lang="es-ES" sz="2400" u="sng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ES" sz="2400" u="sng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Example</a:t>
            </a:r>
            <a:endParaRPr lang="es-ES" sz="2400" u="sng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Resultado de imagen de flame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617" y="4168043"/>
            <a:ext cx="6271383" cy="329122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flames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50766" y="4168043"/>
            <a:ext cx="6271383" cy="329122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44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332411" y="191589"/>
            <a:ext cx="9440681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python concurrent module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1436098" y="1199333"/>
            <a:ext cx="971005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V="1">
            <a:off x="3563478" y="3863883"/>
            <a:ext cx="4516833" cy="1745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o 14"/>
          <p:cNvGrpSpPr/>
          <p:nvPr/>
        </p:nvGrpSpPr>
        <p:grpSpPr>
          <a:xfrm>
            <a:off x="438130" y="4217436"/>
            <a:ext cx="9271807" cy="1938992"/>
            <a:chOff x="438130" y="4217436"/>
            <a:chExt cx="9271807" cy="1938992"/>
          </a:xfrm>
        </p:grpSpPr>
        <p:sp>
          <p:nvSpPr>
            <p:cNvPr id="8" name="CuadroTexto 7"/>
            <p:cNvSpPr txBox="1"/>
            <p:nvPr/>
          </p:nvSpPr>
          <p:spPr>
            <a:xfrm>
              <a:off x="438130" y="4217436"/>
              <a:ext cx="483407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Executor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Objects</a:t>
              </a:r>
              <a:endParaRPr lang="es-ES" sz="2400" dirty="0" smtClean="0"/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ThreadPoolExecutor</a:t>
              </a:r>
              <a:endParaRPr lang="es-ES" sz="2400" dirty="0" smtClean="0"/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ProcessPoolExecutor</a:t>
              </a:r>
              <a:endParaRPr lang="es-ES" sz="2400" dirty="0" smtClean="0"/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Future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Objects</a:t>
              </a:r>
              <a:endParaRPr lang="es-ES" sz="2400" dirty="0" smtClean="0"/>
            </a:p>
            <a:p>
              <a:pPr marL="342900" indent="-342900">
                <a:buBlip>
                  <a:blip r:embed="rId2"/>
                </a:buBlip>
              </a:pPr>
              <a:r>
                <a:rPr lang="es-ES" sz="2400" dirty="0" err="1" smtClean="0"/>
                <a:t>Exection</a:t>
              </a:r>
              <a:r>
                <a:rPr lang="es-ES" sz="2400" dirty="0" smtClean="0"/>
                <a:t> </a:t>
              </a:r>
              <a:r>
                <a:rPr lang="es-ES" sz="2400" dirty="0" err="1" smtClean="0"/>
                <a:t>classes</a:t>
              </a:r>
              <a:endParaRPr lang="es-ES" sz="2400" dirty="0" smtClean="0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4805393" y="4255507"/>
              <a:ext cx="49045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Blip>
                  <a:blip r:embed="rId2"/>
                </a:buBlip>
              </a:pPr>
              <a:r>
                <a:rPr lang="es-ES" sz="2400" dirty="0" smtClean="0"/>
                <a:t>Module </a:t>
              </a:r>
              <a:r>
                <a:rPr lang="es-ES" sz="2400" dirty="0" err="1" smtClean="0"/>
                <a:t>Functions</a:t>
              </a:r>
              <a:endParaRPr lang="es-ES" sz="2400" dirty="0" smtClean="0"/>
            </a:p>
            <a:p>
              <a:pPr lvl="1"/>
              <a:r>
                <a:rPr lang="es-ES" sz="2400" dirty="0"/>
                <a:t>	</a:t>
              </a:r>
              <a:r>
                <a:rPr lang="es-ES" sz="2400" dirty="0" smtClean="0"/>
                <a:t>	</a:t>
              </a:r>
              <a:endParaRPr lang="es-ES" sz="2400" dirty="0"/>
            </a:p>
            <a:p>
              <a:pPr marL="342900" indent="-342900">
                <a:buBlip>
                  <a:blip r:embed="rId2"/>
                </a:buBlip>
              </a:pPr>
              <a:endParaRPr lang="es-ES" sz="2400" dirty="0"/>
            </a:p>
          </p:txBody>
        </p:sp>
      </p:grpSp>
      <p:sp>
        <p:nvSpPr>
          <p:cNvPr id="13" name="Cerrar llave 12"/>
          <p:cNvSpPr/>
          <p:nvPr/>
        </p:nvSpPr>
        <p:spPr>
          <a:xfrm>
            <a:off x="8229600" y="4258717"/>
            <a:ext cx="546740" cy="1958542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8724678" y="5694763"/>
            <a:ext cx="3677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err="1">
                <a:solidFill>
                  <a:srgbClr val="C678DD"/>
                </a:solidFill>
                <a:latin typeface="Consolas" panose="020B0609020204030204" pitchFamily="49" charset="0"/>
              </a:rPr>
              <a:t>import</a:t>
            </a:r>
            <a:r>
              <a:rPr lang="es-E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s-ES" dirty="0" err="1">
                <a:solidFill>
                  <a:srgbClr val="BBBBBB"/>
                </a:solidFill>
                <a:latin typeface="Consolas" panose="020B0609020204030204" pitchFamily="49" charset="0"/>
              </a:rPr>
              <a:t>concurrent</a:t>
            </a:r>
            <a:r>
              <a:rPr lang="es-E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endParaRPr lang="es-ES" dirty="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algn="ctr"/>
            <a:r>
              <a:rPr lang="es-ES" i="1" dirty="0" err="1" smtClean="0">
                <a:solidFill>
                  <a:srgbClr val="C678DD"/>
                </a:solidFill>
                <a:latin typeface="Consolas" panose="020B0609020204030204" pitchFamily="49" charset="0"/>
              </a:rPr>
              <a:t>import</a:t>
            </a:r>
            <a:r>
              <a:rPr lang="es-ES" dirty="0" smtClean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rgbClr val="BBBBBB"/>
                </a:solidFill>
                <a:latin typeface="Consolas" panose="020B0609020204030204" pitchFamily="49" charset="0"/>
              </a:rPr>
              <a:t>concurrent.futures</a:t>
            </a:r>
            <a:endParaRPr lang="es-ES" dirty="0" smtClean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es-ES" i="1" dirty="0" smtClean="0">
              <a:solidFill>
                <a:srgbClr val="C678DD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9387840" y="4712687"/>
            <a:ext cx="2519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u="sng" dirty="0" err="1" smtClean="0"/>
              <a:t>Launching</a:t>
            </a:r>
            <a:r>
              <a:rPr lang="es-ES" sz="2000" u="sng" dirty="0" smtClean="0"/>
              <a:t> </a:t>
            </a:r>
            <a:r>
              <a:rPr lang="es-ES" sz="2000" u="sng" dirty="0" err="1" smtClean="0"/>
              <a:t>Parallel</a:t>
            </a:r>
            <a:r>
              <a:rPr lang="es-ES" sz="2000" u="sng" dirty="0"/>
              <a:t> </a:t>
            </a:r>
            <a:r>
              <a:rPr lang="es-ES" sz="2000" u="sng" dirty="0" err="1" smtClean="0"/>
              <a:t>Tasks</a:t>
            </a:r>
            <a:endParaRPr lang="es-ES" sz="2000" u="sng" dirty="0"/>
          </a:p>
        </p:txBody>
      </p:sp>
      <p:sp>
        <p:nvSpPr>
          <p:cNvPr id="2" name="CuadroTexto 1"/>
          <p:cNvSpPr txBox="1"/>
          <p:nvPr/>
        </p:nvSpPr>
        <p:spPr>
          <a:xfrm>
            <a:off x="4854211" y="4853858"/>
            <a:ext cx="2873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spc="600" dirty="0" err="1" smtClean="0"/>
              <a:t>Concurrency</a:t>
            </a:r>
            <a:r>
              <a:rPr lang="es-ES" b="1" spc="600" dirty="0" smtClean="0"/>
              <a:t> </a:t>
            </a:r>
            <a:r>
              <a:rPr lang="es-ES" b="1" spc="600" dirty="0" err="1" smtClean="0"/>
              <a:t>typically</a:t>
            </a:r>
            <a:r>
              <a:rPr lang="es-ES" b="1" spc="600" dirty="0" smtClean="0"/>
              <a:t> </a:t>
            </a:r>
            <a:r>
              <a:rPr lang="es-ES" b="1" spc="600" dirty="0" err="1" smtClean="0"/>
              <a:t>implies</a:t>
            </a:r>
            <a:r>
              <a:rPr lang="es-ES" b="1" spc="600" dirty="0" smtClean="0"/>
              <a:t> “multitasking” </a:t>
            </a:r>
            <a:r>
              <a:rPr lang="es-ES" b="1" spc="600" dirty="0" err="1" smtClean="0"/>
              <a:t>by</a:t>
            </a:r>
            <a:r>
              <a:rPr lang="es-ES" b="1" spc="600" dirty="0" smtClean="0"/>
              <a:t> </a:t>
            </a:r>
          </a:p>
          <a:p>
            <a:pPr algn="ctr"/>
            <a:r>
              <a:rPr lang="es-ES" b="1" i="1" u="sng" spc="600" dirty="0" smtClean="0"/>
              <a:t>David </a:t>
            </a:r>
            <a:r>
              <a:rPr lang="es-ES" b="1" i="1" u="sng" spc="600" dirty="0" err="1" smtClean="0"/>
              <a:t>Beazly</a:t>
            </a:r>
            <a:r>
              <a:rPr lang="es-ES" b="1" i="1" u="sng" spc="600" dirty="0" smtClean="0"/>
              <a:t> </a:t>
            </a:r>
            <a:endParaRPr lang="es-ES" b="1" i="1" u="sng" spc="600" dirty="0"/>
          </a:p>
        </p:txBody>
      </p:sp>
      <p:pic>
        <p:nvPicPr>
          <p:cNvPr id="1026" name="Picture 2" descr="Resultado de imagen de concurrent execution pyth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5" t="30745" r="14119" b="35880"/>
          <a:stretch/>
        </p:blipFill>
        <p:spPr bwMode="auto">
          <a:xfrm>
            <a:off x="2612571" y="1594485"/>
            <a:ext cx="6033729" cy="20546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6" name="Marco 5"/>
          <p:cNvSpPr/>
          <p:nvPr/>
        </p:nvSpPr>
        <p:spPr>
          <a:xfrm>
            <a:off x="2612571" y="1577884"/>
            <a:ext cx="6033729" cy="2071252"/>
          </a:xfrm>
          <a:prstGeom prst="frame">
            <a:avLst>
              <a:gd name="adj1" fmla="val 3599"/>
            </a:avLst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59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332411" y="191589"/>
            <a:ext cx="9440681" cy="106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python 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CONCURRENT </a:t>
            </a:r>
            <a:r>
              <a:rPr lang="en-US" dirty="0" smtClean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Conector recto 15"/>
          <p:cNvCxnSpPr/>
          <p:nvPr/>
        </p:nvCxnSpPr>
        <p:spPr>
          <a:xfrm>
            <a:off x="1436098" y="1199333"/>
            <a:ext cx="971005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hlinkClick r:id="rId2"/>
          </p:cNvPr>
          <p:cNvSpPr txBox="1"/>
          <p:nvPr/>
        </p:nvSpPr>
        <p:spPr>
          <a:xfrm>
            <a:off x="3954836" y="1804467"/>
            <a:ext cx="4335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u="sng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Concurrent</a:t>
            </a:r>
            <a:r>
              <a:rPr lang="es-ES" sz="2400" u="sng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s-ES" sz="2400" u="sng" dirty="0" err="1" smtClean="0">
                <a:solidFill>
                  <a:srgbClr val="0070C0"/>
                </a:solidFill>
                <a:latin typeface="Consolas" panose="020B0609020204030204" pitchFamily="49" charset="0"/>
              </a:rPr>
              <a:t>Example</a:t>
            </a:r>
            <a:endParaRPr lang="es-ES" sz="2400" u="sng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4098" name="Picture 2" descr="Resultado de imagen de flame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617" y="4168043"/>
            <a:ext cx="6271383" cy="329122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n de flame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50766" y="4168043"/>
            <a:ext cx="6271383" cy="329122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de flame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628555" y="1783390"/>
            <a:ext cx="6858002" cy="329122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968375" y="1756313"/>
            <a:ext cx="9525000" cy="3784515"/>
            <a:chOff x="968375" y="1756313"/>
            <a:chExt cx="9525000" cy="3784515"/>
          </a:xfrm>
        </p:grpSpPr>
        <p:pic>
          <p:nvPicPr>
            <p:cNvPr id="2050" name="Picture 2" descr="Resultado de imagen de example 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375" y="2207078"/>
              <a:ext cx="9525000" cy="333375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esultado de imagen de last image png">
              <a:hlinkClick r:id="rId2"/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175" b="32756"/>
            <a:stretch/>
          </p:blipFill>
          <p:spPr bwMode="auto">
            <a:xfrm>
              <a:off x="1774667" y="1756313"/>
              <a:ext cx="2257425" cy="146304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  <a:softEdge rad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Resultado de imagen de flames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-2557664" y="1783388"/>
            <a:ext cx="6858002" cy="329122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7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la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Malla</Template>
  <TotalTime>318</TotalTime>
  <Words>236</Words>
  <Application>Microsoft Office PowerPoint</Application>
  <PresentationFormat>Panorámica</PresentationFormat>
  <Paragraphs>79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Consolas</vt:lpstr>
      <vt:lpstr>Times New Roman</vt:lpstr>
      <vt:lpstr>Wingdings</vt:lpstr>
      <vt:lpstr>Malla</vt:lpstr>
      <vt:lpstr>Parallel Programming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Programming in</dc:title>
  <dc:creator>Rafa Gc</dc:creator>
  <cp:lastModifiedBy>Rafa Gc</cp:lastModifiedBy>
  <cp:revision>55</cp:revision>
  <dcterms:created xsi:type="dcterms:W3CDTF">2018-11-14T09:28:39Z</dcterms:created>
  <dcterms:modified xsi:type="dcterms:W3CDTF">2018-11-18T13:16:14Z</dcterms:modified>
</cp:coreProperties>
</file>